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  <p:sldMasterId id="2147483676" r:id="rId4"/>
  </p:sldMasterIdLst>
  <p:notesMasterIdLst>
    <p:notesMasterId r:id="rId61"/>
  </p:notesMasterIdLst>
  <p:handoutMasterIdLst>
    <p:handoutMasterId r:id="rId62"/>
  </p:handoutMasterIdLst>
  <p:sldIdLst>
    <p:sldId id="482" r:id="rId5"/>
    <p:sldId id="483" r:id="rId6"/>
    <p:sldId id="488" r:id="rId7"/>
    <p:sldId id="502" r:id="rId8"/>
    <p:sldId id="489" r:id="rId9"/>
    <p:sldId id="490" r:id="rId10"/>
    <p:sldId id="491" r:id="rId11"/>
    <p:sldId id="499" r:id="rId12"/>
    <p:sldId id="500" r:id="rId13"/>
    <p:sldId id="501" r:id="rId14"/>
    <p:sldId id="507" r:id="rId15"/>
    <p:sldId id="446" r:id="rId16"/>
    <p:sldId id="528" r:id="rId17"/>
    <p:sldId id="503" r:id="rId18"/>
    <p:sldId id="504" r:id="rId19"/>
    <p:sldId id="492" r:id="rId20"/>
    <p:sldId id="505" r:id="rId21"/>
    <p:sldId id="506" r:id="rId22"/>
    <p:sldId id="447" r:id="rId23"/>
    <p:sldId id="494" r:id="rId24"/>
    <p:sldId id="508" r:id="rId25"/>
    <p:sldId id="454" r:id="rId26"/>
    <p:sldId id="496" r:id="rId27"/>
    <p:sldId id="510" r:id="rId28"/>
    <p:sldId id="511" r:id="rId29"/>
    <p:sldId id="497" r:id="rId30"/>
    <p:sldId id="512" r:id="rId31"/>
    <p:sldId id="513" r:id="rId32"/>
    <p:sldId id="523" r:id="rId33"/>
    <p:sldId id="509" r:id="rId34"/>
    <p:sldId id="456" r:id="rId35"/>
    <p:sldId id="498" r:id="rId36"/>
    <p:sldId id="463" r:id="rId37"/>
    <p:sldId id="519" r:id="rId38"/>
    <p:sldId id="520" r:id="rId39"/>
    <p:sldId id="516" r:id="rId40"/>
    <p:sldId id="467" r:id="rId41"/>
    <p:sldId id="517" r:id="rId42"/>
    <p:sldId id="518" r:id="rId43"/>
    <p:sldId id="524" r:id="rId44"/>
    <p:sldId id="468" r:id="rId45"/>
    <p:sldId id="472" r:id="rId46"/>
    <p:sldId id="521" r:id="rId47"/>
    <p:sldId id="522" r:id="rId48"/>
    <p:sldId id="487" r:id="rId49"/>
    <p:sldId id="443" r:id="rId50"/>
    <p:sldId id="439" r:id="rId51"/>
    <p:sldId id="474" r:id="rId52"/>
    <p:sldId id="475" r:id="rId53"/>
    <p:sldId id="477" r:id="rId54"/>
    <p:sldId id="441" r:id="rId55"/>
    <p:sldId id="478" r:id="rId56"/>
    <p:sldId id="444" r:id="rId57"/>
    <p:sldId id="525" r:id="rId58"/>
    <p:sldId id="526" r:id="rId59"/>
    <p:sldId id="527" r:id="rId6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52A809-03A7-49F6-B223-8AFC053138C1}">
          <p14:sldIdLst>
            <p14:sldId id="482"/>
            <p14:sldId id="483"/>
            <p14:sldId id="488"/>
          </p14:sldIdLst>
        </p14:section>
        <p14:section name="Regular Expressions" id="{6DCBBADD-DDCC-4BD3-A51B-2E1B0BA3A7EF}">
          <p14:sldIdLst>
            <p14:sldId id="502"/>
            <p14:sldId id="489"/>
            <p14:sldId id="490"/>
            <p14:sldId id="491"/>
            <p14:sldId id="499"/>
            <p14:sldId id="500"/>
            <p14:sldId id="501"/>
          </p14:sldIdLst>
        </p14:section>
        <p14:section name="Character Classes" id="{DB51B7D4-9161-4E0F-8526-61C03868EEA3}">
          <p14:sldIdLst>
            <p14:sldId id="507"/>
            <p14:sldId id="446"/>
            <p14:sldId id="528"/>
            <p14:sldId id="503"/>
            <p14:sldId id="504"/>
            <p14:sldId id="492"/>
            <p14:sldId id="505"/>
            <p14:sldId id="506"/>
            <p14:sldId id="447"/>
            <p14:sldId id="494"/>
          </p14:sldIdLst>
        </p14:section>
        <p14:section name="Quantifiers" id="{01664264-A0E9-4D56-B37E-51B979592407}">
          <p14:sldIdLst>
            <p14:sldId id="508"/>
            <p14:sldId id="454"/>
            <p14:sldId id="496"/>
            <p14:sldId id="510"/>
            <p14:sldId id="511"/>
            <p14:sldId id="497"/>
            <p14:sldId id="512"/>
            <p14:sldId id="513"/>
            <p14:sldId id="523"/>
            <p14:sldId id="509"/>
            <p14:sldId id="456"/>
            <p14:sldId id="498"/>
            <p14:sldId id="463"/>
            <p14:sldId id="519"/>
            <p14:sldId id="520"/>
          </p14:sldIdLst>
        </p14:section>
        <p14:section name="Grouping Constructs" id="{1233CC2A-E447-4F18-919F-5BEED5AB82AA}">
          <p14:sldIdLst>
            <p14:sldId id="516"/>
            <p14:sldId id="467"/>
            <p14:sldId id="517"/>
            <p14:sldId id="518"/>
            <p14:sldId id="524"/>
            <p14:sldId id="468"/>
          </p14:sldIdLst>
        </p14:section>
        <p14:section name="Backreference" id="{9B59B66E-85BB-4A8E-AEBA-219782E2F287}">
          <p14:sldIdLst>
            <p14:sldId id="472"/>
            <p14:sldId id="521"/>
            <p14:sldId id="522"/>
            <p14:sldId id="487"/>
          </p14:sldIdLst>
        </p14:section>
        <p14:section name="Regex in Java" id="{1CB04DBC-88B2-485E-BCD8-24149E06A53C}">
          <p14:sldIdLst>
            <p14:sldId id="443"/>
            <p14:sldId id="439"/>
            <p14:sldId id="474"/>
            <p14:sldId id="475"/>
            <p14:sldId id="477"/>
            <p14:sldId id="441"/>
            <p14:sldId id="478"/>
            <p14:sldId id="444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9F"/>
    <a:srgbClr val="FFCCFF"/>
    <a:srgbClr val="F6A35E"/>
    <a:srgbClr val="7F7F7F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7" autoAdjust="0"/>
    <p:restoredTop sz="71220" autoAdjust="0"/>
  </p:normalViewPr>
  <p:slideViewPr>
    <p:cSldViewPr>
      <p:cViewPr varScale="1">
        <p:scale>
          <a:sx n="78" d="100"/>
          <a:sy n="78" d="100"/>
        </p:scale>
        <p:origin x="26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1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-3012"/>
    </p:cViewPr>
  </p:sorterViewPr>
  <p:notesViewPr>
    <p:cSldViewPr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74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69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2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607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67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</a:t>
            </a:r>
            <a:r>
              <a:rPr lang="en-GB" baseline="0" dirty="0"/>
              <a:t> capturing groups are necessary when you want to exclude alternations captured as a group.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7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9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453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345246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535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31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0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735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7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103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3640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55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041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87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66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www.regular-expressions.info/tutorial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gexone.com/" TargetMode="External"/><Relationship Id="rId5" Type="http://schemas.openxmlformats.org/officeDocument/2006/relationships/hyperlink" Target="http://docs.oracle.com/javase/7/docs/api/java/util/regex/Matcher.html#group%28int%29" TargetMode="External"/><Relationship Id="rId4" Type="http://schemas.openxmlformats.org/officeDocument/2006/relationships/hyperlink" Target="http://regexr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5626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00458" y="3807578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image2.jpeg"/>
          <p:cNvPicPr>
            <a:picLocks noGrp="1"/>
          </p:cNvPicPr>
          <p:nvPr>
            <p:ph type="pic" sz="quarter" idx="16"/>
          </p:nvPr>
        </p:nvPicPr>
        <p:blipFill>
          <a:blip r:embed="rId9" cstate="print">
            <a:extLst/>
          </a:blip>
          <a:srcRect l="2237" r="2237"/>
          <a:stretch>
            <a:fillRect/>
          </a:stretch>
        </p:blipFill>
        <p:spPr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4945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16742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</a:t>
            </a:r>
            <a:b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Pattern.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reader.readLine()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</a:t>
            </a:r>
            <a:b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pattern.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reader.readLine()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System.out.println("Matches: " + count);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Character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88897"/>
          </a:xfrm>
        </p:spPr>
        <p:txBody>
          <a:bodyPr/>
          <a:lstStyle/>
          <a:p>
            <a:r>
              <a:rPr lang="en-GB" dirty="0"/>
              <a:t>Match One of Several Characters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55814" y="2667000"/>
            <a:ext cx="807719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7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compact dis</a:t>
            </a:r>
            <a:r>
              <a:rPr lang="en-US" sz="7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[ck]</a:t>
            </a:r>
            <a:endParaRPr lang="en-US" sz="7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[aeiouy]</a:t>
            </a:r>
            <a:r>
              <a:rPr lang="en-US" noProof="1"/>
              <a:t> – matches a lowercase vowel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0123456789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-</a:t>
            </a:r>
            <a:r>
              <a:rPr lang="en-US" noProof="1"/>
              <a:t> Character range. Same as above. 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038600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427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27441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231185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175230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3" name="Rounded Rectangle 17"/>
          <p:cNvSpPr/>
          <p:nvPr/>
        </p:nvSpPr>
        <p:spPr>
          <a:xfrm>
            <a:off x="173215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201299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230406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59513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3983969" y="47906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4284406" y="47906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7389812" y="1768221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Four matches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4924195" y="5316877"/>
            <a:ext cx="2819400" cy="534180"/>
          </a:xfrm>
          <a:prstGeom prst="wedgeRoundRectCallout">
            <a:avLst>
              <a:gd name="adj1" fmla="val -116017"/>
              <a:gd name="adj2" fmla="val -48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Six matches</a:t>
            </a:r>
          </a:p>
        </p:txBody>
      </p:sp>
      <p:pic>
        <p:nvPicPr>
          <p:cNvPr id="41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a-z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– Characters can also be used in a range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 </a:t>
            </a:r>
            <a:r>
              <a:rPr lang="en-GB" noProof="1"/>
              <a:t>symbol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427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27441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231185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175230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41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7"/>
          <p:cNvSpPr/>
          <p:nvPr/>
        </p:nvSpPr>
        <p:spPr>
          <a:xfrm>
            <a:off x="1194528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2014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1456633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259466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3705378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97904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3" name="Rounded Rectangle 17"/>
          <p:cNvSpPr/>
          <p:nvPr/>
        </p:nvSpPr>
        <p:spPr>
          <a:xfrm>
            <a:off x="484999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ounded Rectangle 17"/>
          <p:cNvSpPr/>
          <p:nvPr/>
        </p:nvSpPr>
        <p:spPr>
          <a:xfrm>
            <a:off x="455462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836611" y="4002602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46" name="Rounded Rectangle 17"/>
          <p:cNvSpPr/>
          <p:nvPr/>
        </p:nvSpPr>
        <p:spPr>
          <a:xfrm>
            <a:off x="342741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7" name="Rounded Rectangle 17"/>
          <p:cNvSpPr/>
          <p:nvPr/>
        </p:nvSpPr>
        <p:spPr>
          <a:xfrm>
            <a:off x="427441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2311854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175230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1194528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201441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1456633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2594664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3705378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397904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484999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455462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901156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3" name="Rounded Rectangle 17"/>
          <p:cNvSpPr/>
          <p:nvPr/>
        </p:nvSpPr>
        <p:spPr>
          <a:xfrm>
            <a:off x="289831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4" name="Rounded Rectangle 17"/>
          <p:cNvSpPr/>
          <p:nvPr/>
        </p:nvSpPr>
        <p:spPr>
          <a:xfrm>
            <a:off x="314762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7768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0" grpId="0" animBg="1"/>
      <p:bldP spid="21" grpId="0" animBg="1"/>
      <p:bldP spid="22" grpId="0" animBg="1"/>
      <p:bldP spid="31" grpId="0" animBg="1"/>
      <p:bldP spid="32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3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 </a:t>
            </a:r>
            <a:r>
              <a:rPr lang="en-US" dirty="0"/>
              <a:t>are upper and lower a, e, i, o, u and 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Vowel Count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989547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4154633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1519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th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 67.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722454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5257020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15</a:t>
            </a:r>
          </a:p>
        </p:txBody>
      </p:sp>
    </p:spTree>
    <p:extLst>
      <p:ext uri="{BB962C8B-B14F-4D97-AF65-F5344CB8AC3E}">
        <p14:creationId xmlns:p14="http://schemas.microsoft.com/office/powerpoint/2010/main" val="1914114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16742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	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"[AEIOUYaeiouy]"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System.out.println("Vowels: " + count);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0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[^aeiouy]</a:t>
            </a:r>
            <a:r>
              <a:rPr lang="en-US" noProof="1"/>
              <a:t> – matches anything except a lowercase vowel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0123456789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anyting except a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-</a:t>
            </a:r>
            <a:r>
              <a:rPr lang="en-US" noProof="1"/>
              <a:t> Negating  a c</a:t>
            </a:r>
            <a:r>
              <a:rPr lang="en-GB" noProof="1"/>
              <a:t>haracter range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Negation </a:t>
            </a:r>
            <a:r>
              <a:rPr lang="en-US" dirty="0"/>
              <a:t>Character Classes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038600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149433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55526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942680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3" name="Rounded Rectangle 17"/>
          <p:cNvSpPr/>
          <p:nvPr/>
        </p:nvSpPr>
        <p:spPr>
          <a:xfrm>
            <a:off x="2866037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314687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343794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372901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0" name="Rounded Rectangle 17"/>
          <p:cNvSpPr/>
          <p:nvPr/>
        </p:nvSpPr>
        <p:spPr>
          <a:xfrm>
            <a:off x="1213309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1480811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2050189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2605711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370082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9" name="Rounded Rectangle 17"/>
          <p:cNvSpPr/>
          <p:nvPr/>
        </p:nvSpPr>
        <p:spPr>
          <a:xfrm>
            <a:off x="399277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Rounded Rectangle 17"/>
          <p:cNvSpPr/>
          <p:nvPr/>
        </p:nvSpPr>
        <p:spPr>
          <a:xfrm>
            <a:off x="484150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942680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1213309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1480811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4002003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4282844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4583341" y="4190698"/>
            <a:ext cx="233756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43" name="Rounded Rectangle 17"/>
          <p:cNvSpPr/>
          <p:nvPr/>
        </p:nvSpPr>
        <p:spPr>
          <a:xfrm>
            <a:off x="4836703" y="4190698"/>
            <a:ext cx="260505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509720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537804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566911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5960189" y="4190698"/>
            <a:ext cx="273754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6241030" y="4190698"/>
            <a:ext cx="24506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647586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676693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705800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7325014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760585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789692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9" name="Rounded Rectangle 17"/>
          <p:cNvSpPr/>
          <p:nvPr/>
        </p:nvSpPr>
        <p:spPr>
          <a:xfrm>
            <a:off x="818799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0" name="Rounded Rectangle 17"/>
          <p:cNvSpPr/>
          <p:nvPr/>
        </p:nvSpPr>
        <p:spPr>
          <a:xfrm>
            <a:off x="8487689" y="4190698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1" name="Rounded Rectangle 17"/>
          <p:cNvSpPr/>
          <p:nvPr/>
        </p:nvSpPr>
        <p:spPr>
          <a:xfrm>
            <a:off x="8768530" y="4190698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2" name="Rounded Rectangle 17"/>
          <p:cNvSpPr/>
          <p:nvPr/>
        </p:nvSpPr>
        <p:spPr>
          <a:xfrm>
            <a:off x="9059600" y="4190698"/>
            <a:ext cx="27061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3" name="Rounded Rectangle 17"/>
          <p:cNvSpPr/>
          <p:nvPr/>
        </p:nvSpPr>
        <p:spPr>
          <a:xfrm>
            <a:off x="9341243" y="4190698"/>
            <a:ext cx="26038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4" name="Rounded Rectangle 17"/>
          <p:cNvSpPr/>
          <p:nvPr/>
        </p:nvSpPr>
        <p:spPr>
          <a:xfrm>
            <a:off x="9606372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5" name="Rounded Rectangle 17"/>
          <p:cNvSpPr/>
          <p:nvPr/>
        </p:nvSpPr>
        <p:spPr>
          <a:xfrm>
            <a:off x="9896640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8" name="Rounded Rectangle 17"/>
          <p:cNvSpPr/>
          <p:nvPr/>
        </p:nvSpPr>
        <p:spPr>
          <a:xfrm>
            <a:off x="10187710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9" name="Rounded Rectangle 17"/>
          <p:cNvSpPr/>
          <p:nvPr/>
        </p:nvSpPr>
        <p:spPr>
          <a:xfrm>
            <a:off x="911081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0" name="Rounded Rectangle 17"/>
          <p:cNvSpPr/>
          <p:nvPr/>
        </p:nvSpPr>
        <p:spPr>
          <a:xfrm>
            <a:off x="120134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1" name="Rounded Rectangle 17"/>
          <p:cNvSpPr/>
          <p:nvPr/>
        </p:nvSpPr>
        <p:spPr>
          <a:xfrm>
            <a:off x="149241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2" name="Rounded Rectangle 17"/>
          <p:cNvSpPr/>
          <p:nvPr/>
        </p:nvSpPr>
        <p:spPr>
          <a:xfrm>
            <a:off x="178348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3" name="Rounded Rectangle 17"/>
          <p:cNvSpPr/>
          <p:nvPr/>
        </p:nvSpPr>
        <p:spPr>
          <a:xfrm>
            <a:off x="2065901" y="4775279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4" name="Rounded Rectangle 17"/>
          <p:cNvSpPr/>
          <p:nvPr/>
        </p:nvSpPr>
        <p:spPr>
          <a:xfrm>
            <a:off x="2346742" y="4775279"/>
            <a:ext cx="258969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5" name="Rounded Rectangle 17"/>
          <p:cNvSpPr/>
          <p:nvPr/>
        </p:nvSpPr>
        <p:spPr>
          <a:xfrm>
            <a:off x="261895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6" name="Rounded Rectangle 17"/>
          <p:cNvSpPr/>
          <p:nvPr/>
        </p:nvSpPr>
        <p:spPr>
          <a:xfrm>
            <a:off x="2919455" y="4775279"/>
            <a:ext cx="23765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7" name="Rounded Rectangle 17"/>
          <p:cNvSpPr/>
          <p:nvPr/>
        </p:nvSpPr>
        <p:spPr>
          <a:xfrm>
            <a:off x="314687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8" name="Rounded Rectangle 17"/>
          <p:cNvSpPr/>
          <p:nvPr/>
        </p:nvSpPr>
        <p:spPr>
          <a:xfrm>
            <a:off x="343794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9" name="Rounded Rectangle 17"/>
          <p:cNvSpPr/>
          <p:nvPr/>
        </p:nvSpPr>
        <p:spPr>
          <a:xfrm>
            <a:off x="372901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80" name="Rounded Rectangle 17"/>
          <p:cNvSpPr/>
          <p:nvPr/>
        </p:nvSpPr>
        <p:spPr>
          <a:xfrm>
            <a:off x="455582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81" name="Rounded Rectangle 17"/>
          <p:cNvSpPr/>
          <p:nvPr/>
        </p:nvSpPr>
        <p:spPr>
          <a:xfrm>
            <a:off x="2880458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83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non-digit</a:t>
            </a:r>
            <a:r>
              <a:rPr lang="en-US" dirty="0"/>
              <a:t> characters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Non-Digit Count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400693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3565779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Leonardo da Vinci died at the age of 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133600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Non-digits: 15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4668166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Non-digits: 42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84212" y="5272261"/>
            <a:ext cx="3657600" cy="534180"/>
          </a:xfrm>
          <a:prstGeom prst="wedgeRoundRectCallout">
            <a:avLst>
              <a:gd name="adj1" fmla="val -16271"/>
              <a:gd name="adj2" fmla="val -1467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Space is a non-digit</a:t>
            </a:r>
          </a:p>
        </p:txBody>
      </p:sp>
    </p:spTree>
    <p:extLst>
      <p:ext uri="{BB962C8B-B14F-4D97-AF65-F5344CB8AC3E}">
        <p14:creationId xmlns:p14="http://schemas.microsoft.com/office/powerpoint/2010/main" val="180442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16742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</a:t>
            </a: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"[^0123456789]"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System.out.println("Non-digit: " + count);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Non-Digit 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84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–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[a-zA-Z0-9_]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white-space</a:t>
            </a:r>
            <a:r>
              <a:rPr lang="en-US" noProof="1">
                <a:cs typeface="Consolas" panose="020B0609020204030204" pitchFamily="49" charset="0"/>
              </a:rPr>
              <a:t> character (space, tab, line break)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Shorthand </a:t>
            </a:r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4649779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7"/>
          <p:cNvSpPr/>
          <p:nvPr/>
        </p:nvSpPr>
        <p:spPr>
          <a:xfrm>
            <a:off x="3508719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8" name="Rounded Rectangle 17"/>
          <p:cNvSpPr/>
          <p:nvPr/>
        </p:nvSpPr>
        <p:spPr>
          <a:xfrm>
            <a:off x="3732212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9" name="Rounded Rectangle 17"/>
          <p:cNvSpPr/>
          <p:nvPr/>
        </p:nvSpPr>
        <p:spPr>
          <a:xfrm>
            <a:off x="3955705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4179198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3524040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3" name="Rounded Rectangle 17"/>
          <p:cNvSpPr/>
          <p:nvPr/>
        </p:nvSpPr>
        <p:spPr>
          <a:xfrm>
            <a:off x="3747533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3971026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419451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85565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1079145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1302638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173519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195869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40567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262917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2852665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3076158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1522412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2182185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302869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43" name="Picture 2" descr="C:\Users\Bi0GaMe\Downloads\reg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2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Constructs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 in Java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Pattern Matching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Replacing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Splitting</a:t>
            </a:r>
          </a:p>
          <a:p>
            <a:pPr marL="761946" lvl="1" indent="-457200">
              <a:lnSpc>
                <a:spcPts val="4000"/>
              </a:lnSpc>
            </a:pPr>
            <a:endParaRPr lang="en-US" dirty="0"/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[^0-9]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–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[^a-zA-Z0-9_]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non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white-space</a:t>
            </a:r>
            <a:r>
              <a:rPr lang="en-US" noProof="1">
                <a:cs typeface="Consolas" panose="020B0609020204030204" pitchFamily="49" charset="0"/>
              </a:rPr>
              <a:t> character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Negated Shorthand </a:t>
            </a:r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4649779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ounded Rectangle 17"/>
          <p:cNvSpPr/>
          <p:nvPr/>
        </p:nvSpPr>
        <p:spPr>
          <a:xfrm>
            <a:off x="3524040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3" name="Rounded Rectangle 17"/>
          <p:cNvSpPr/>
          <p:nvPr/>
        </p:nvSpPr>
        <p:spPr>
          <a:xfrm>
            <a:off x="3747533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3971026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419451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85565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1079145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1302638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173519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195869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40567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262917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2852665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3076158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1522412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2182185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302869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4428142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4426501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6" name="Rounded Rectangle 17"/>
          <p:cNvSpPr/>
          <p:nvPr/>
        </p:nvSpPr>
        <p:spPr>
          <a:xfrm>
            <a:off x="83679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7" name="Rounded Rectangle 17"/>
          <p:cNvSpPr/>
          <p:nvPr/>
        </p:nvSpPr>
        <p:spPr>
          <a:xfrm>
            <a:off x="1060291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1283784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1716345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193983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2386825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261031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2833811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3057304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4407647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1492053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2148030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3290303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59" name="Picture 2" descr="C:\Users\Bi0GaMe\Downloads\reg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31" grpId="0" animBg="1"/>
      <p:bldP spid="3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GB" noProof="1"/>
              <a:t>Quantifiers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88897"/>
          </a:xfrm>
        </p:spPr>
        <p:txBody>
          <a:bodyPr/>
          <a:lstStyle/>
          <a:p>
            <a:r>
              <a:rPr lang="en-GB" dirty="0"/>
              <a:t>Repetition operators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608" y="28203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10" y="24852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69" y="177893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810" y="30186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0" y="2423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260183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10" y="33280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93" y="36282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10" y="1789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60" y="11171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10" y="126085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10" y="145842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410" y="22708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693" y="318132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0" y="18756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58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one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more </a:t>
            </a:r>
            <a:r>
              <a:rPr lang="en-GB" noProof="1">
                <a:cs typeface="Consolas" panose="020B0609020204030204" pitchFamily="49" charset="0"/>
              </a:rPr>
              <a:t>times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more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times</a:t>
            </a:r>
          </a:p>
          <a:p>
            <a:pPr>
              <a:lnSpc>
                <a:spcPct val="100000"/>
              </a:lnSpc>
            </a:pP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80382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52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36612" y="5323582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4518518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[0-9]*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5015303" y="2736965"/>
            <a:ext cx="2875897" cy="740010"/>
          </a:xfrm>
          <a:prstGeom prst="wedgeRoundRectCallout">
            <a:avLst>
              <a:gd name="adj1" fmla="val -176402"/>
              <a:gd name="adj2" fmla="val 38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No match</a:t>
            </a:r>
          </a:p>
        </p:txBody>
      </p:sp>
      <p:pic>
        <p:nvPicPr>
          <p:cNvPr id="31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5720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181415" y="5485163"/>
            <a:ext cx="2875897" cy="740010"/>
          </a:xfrm>
          <a:prstGeom prst="wedgeRoundRectCallout">
            <a:avLst>
              <a:gd name="adj1" fmla="val -87084"/>
              <a:gd name="adj2" fmla="val 81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Both match</a:t>
            </a:r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one </a:t>
            </a:r>
            <a:r>
              <a:rPr lang="en-US" noProof="1">
                <a:cs typeface="Consolas" panose="020B0609020204030204" pitchFamily="49" charset="0"/>
              </a:rPr>
              <a:t>time</a:t>
            </a:r>
          </a:p>
          <a:p>
            <a:pPr>
              <a:lnSpc>
                <a:spcPct val="100000"/>
              </a:lnSpc>
            </a:pPr>
            <a:endParaRPr lang="en-US" noProof="1"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noProof="1"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noProof="1"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{min length, max length}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>
                <a:cs typeface="Consolas" panose="020B0609020204030204" pitchFamily="49" charset="0"/>
              </a:rPr>
              <a:t>Exact quantifiers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437409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00258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[0-9]?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36612" y="5156751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0885976002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4419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</a:t>
            </a:r>
            <a:r>
              <a:rPr lang="en-GB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{10,12}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161212" y="2606013"/>
            <a:ext cx="2875897" cy="740010"/>
          </a:xfrm>
          <a:prstGeom prst="wedgeRoundRectCallout">
            <a:avLst>
              <a:gd name="adj1" fmla="val -155167"/>
              <a:gd name="adj2" fmla="val 27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Both match</a:t>
            </a:r>
          </a:p>
        </p:txBody>
      </p:sp>
      <p:pic>
        <p:nvPicPr>
          <p:cNvPr id="17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5720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53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numbers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 </a:t>
            </a:r>
            <a:r>
              <a:rPr lang="en-US" dirty="0"/>
              <a:t>signs or decimal separators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Integer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2619081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Leonardo da Vinci died at the age of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4601307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endParaRPr lang="en-US" sz="4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8"/>
          <p:cNvSpPr/>
          <p:nvPr/>
        </p:nvSpPr>
        <p:spPr>
          <a:xfrm rot="5400000">
            <a:off x="5827712" y="3886592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2535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401454"/>
            <a:ext cx="10668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"\\d+"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Integer Numbers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Quantifiers are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 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by default</a:t>
            </a: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Make a quantifier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844225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with" some "quotations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213222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\.+</a:t>
            </a: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027612" y="1850790"/>
            <a:ext cx="2875897" cy="740010"/>
          </a:xfrm>
          <a:prstGeom prst="wedgeRoundRectCallout">
            <a:avLst>
              <a:gd name="adj1" fmla="val -152473"/>
              <a:gd name="adj2" fmla="val 35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Greedy repetition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5426283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quotations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47244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\.+?</a:t>
            </a: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80012" y="4441590"/>
            <a:ext cx="2875897" cy="740010"/>
          </a:xfrm>
          <a:prstGeom prst="wedgeRoundRectCallout">
            <a:avLst>
              <a:gd name="adj1" fmla="val -150178"/>
              <a:gd name="adj2" fmla="val 38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Lazy repetition</a:t>
            </a:r>
          </a:p>
        </p:txBody>
      </p:sp>
    </p:spTree>
    <p:extLst>
      <p:ext uri="{BB962C8B-B14F-4D97-AF65-F5344CB8AC3E}">
        <p14:creationId xmlns:p14="http://schemas.microsoft.com/office/powerpoint/2010/main" val="241987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HTML</a:t>
            </a:r>
          </a:p>
          <a:p>
            <a:r>
              <a:rPr lang="en-US" dirty="0"/>
              <a:t>Read until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command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612" y="6167735"/>
            <a:ext cx="10515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2556570"/>
            <a:ext cx="547436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GB" sz="28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056337" y="2556570"/>
            <a:ext cx="4495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55057" y="3886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0551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26169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"&lt;.*?&gt;"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Matcher matcher = pattern.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Tags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33515" y="2028541"/>
            <a:ext cx="2875897" cy="943259"/>
          </a:xfrm>
          <a:prstGeom prst="wedgeRoundRectCallout">
            <a:avLst>
              <a:gd name="adj1" fmla="val -42267"/>
              <a:gd name="adj2" fmla="val -1012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Dot matches any character</a:t>
            </a:r>
          </a:p>
        </p:txBody>
      </p:sp>
    </p:spTree>
    <p:extLst>
      <p:ext uri="{BB962C8B-B14F-4D97-AF65-F5344CB8AC3E}">
        <p14:creationId xmlns:p14="http://schemas.microsoft.com/office/powerpoint/2010/main" val="330867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Basic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21" y="2395525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350" y="298863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60" y="298219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45" y="298863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05" y="2411689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75" y="271544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049" y="2581403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95" y="2467219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40" y="298219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59" y="2696006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12" y="271866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703" y="2663313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50" y="271544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75" y="3088464"/>
            <a:ext cx="635676" cy="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73" y="2763140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Bi0GaMe\Downloads\reg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20" y="2760907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55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357338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4934368"/>
            <a:ext cx="8938472" cy="820600"/>
          </a:xfrm>
        </p:spPr>
        <p:txBody>
          <a:bodyPr/>
          <a:lstStyle/>
          <a:p>
            <a:r>
              <a:rPr lang="en-GB" noProof="1"/>
              <a:t>Special Characters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9585"/>
            <a:ext cx="10363200" cy="692873"/>
          </a:xfrm>
        </p:spPr>
        <p:txBody>
          <a:bodyPr/>
          <a:lstStyle/>
          <a:p>
            <a:r>
              <a:rPr lang="en-GB" dirty="0"/>
              <a:t>Reserved for Special Use</a:t>
            </a:r>
            <a:endParaRPr lang="en-US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055814" y="2362200"/>
            <a:ext cx="8077198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8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[\^$.|?*+()</a:t>
            </a:r>
          </a:p>
        </p:txBody>
      </p:sp>
    </p:spTree>
    <p:extLst>
      <p:ext uri="{BB962C8B-B14F-4D97-AF65-F5344CB8AC3E}">
        <p14:creationId xmlns:p14="http://schemas.microsoft.com/office/powerpoint/2010/main" val="207659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 </a:t>
            </a:r>
            <a:r>
              <a:rPr lang="en-US" dirty="0"/>
              <a:t>- Dot matches any character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 </a:t>
            </a:r>
            <a:r>
              <a:rPr lang="en-US" dirty="0"/>
              <a:t>- Pipe is a logical OR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6612" y="2514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359 885/97-60-02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6612" y="18288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603567"/>
            <a:ext cx="10515602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885/97-60-02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-885/97-60-02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+359/885/97-60-02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36612" y="3917767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\+359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|-).+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538099" y="4205147"/>
            <a:ext cx="2875897" cy="740010"/>
          </a:xfrm>
          <a:prstGeom prst="wedgeRoundRectCallout">
            <a:avLst>
              <a:gd name="adj1" fmla="val -143225"/>
              <a:gd name="adj2" fmla="val 1711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No match</a:t>
            </a:r>
          </a:p>
        </p:txBody>
      </p:sp>
      <p:pic>
        <p:nvPicPr>
          <p:cNvPr id="33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5404273"/>
            <a:ext cx="3272736" cy="10909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7"/>
          <p:cNvSpPr/>
          <p:nvPr/>
        </p:nvSpPr>
        <p:spPr>
          <a:xfrm>
            <a:off x="927346" y="1942949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[()</a:t>
            </a:r>
            <a:r>
              <a:rPr lang="en-US" dirty="0"/>
              <a:t> - Brackets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+*?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- Quantifiers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^$</a:t>
            </a:r>
            <a:r>
              <a:rPr lang="en-US" dirty="0"/>
              <a:t> - Anchors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\/</a:t>
            </a:r>
            <a:r>
              <a:rPr lang="en-US" dirty="0"/>
              <a:t> - Slashes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6612" y="2514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359 885/97-60-02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6612" y="18288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([0-9/- ]+)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84911" y="3581400"/>
            <a:ext cx="2819400" cy="1447213"/>
          </a:xfrm>
          <a:prstGeom prst="wedgeRoundRectCallout">
            <a:avLst>
              <a:gd name="adj1" fmla="val -267251"/>
              <a:gd name="adj2" fmla="val -12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Escape</a:t>
            </a:r>
            <a:r>
              <a:rPr lang="en-US" sz="3200" noProof="1">
                <a:solidFill>
                  <a:srgbClr val="FFFFFF"/>
                </a:solidFill>
              </a:rPr>
              <a:t> special characters with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backslash</a:t>
            </a:r>
          </a:p>
        </p:txBody>
      </p:sp>
      <p:pic>
        <p:nvPicPr>
          <p:cNvPr id="12" name="Picture 2" descr="http://www.ready.gov/sites/default/files/Escape%20Routes%202.3.1.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348" y="5154657"/>
            <a:ext cx="2807864" cy="1169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12812" y="2779455"/>
            <a:ext cx="1028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541455"/>
            <a:ext cx="102870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</p:txBody>
      </p:sp>
      <p:pic>
        <p:nvPicPr>
          <p:cNvPr id="12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886200"/>
            <a:ext cx="1625195" cy="184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9832">
            <a:off x="9007543" y="4756421"/>
            <a:ext cx="947148" cy="107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usernames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Has length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between 3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Contains</a:t>
            </a:r>
            <a:r>
              <a:rPr lang="en-US" dirty="0"/>
              <a:t> letters, numbers, hyphens and underscores</a:t>
            </a:r>
          </a:p>
          <a:p>
            <a:pPr lvl="1"/>
            <a:r>
              <a:rPr lang="en-US" dirty="0"/>
              <a:t>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dirty="0"/>
              <a:t> 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Usernames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612" y="6167735"/>
            <a:ext cx="10515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46011" y="3773031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 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773031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267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44839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040813"/>
            <a:ext cx="10668002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Pattern.compile(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"^[a-zA-Z0-9_-]{3,16}$"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Matcher matcher = pattern.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(matcher.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System.out.println("invalid");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Username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85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4934368"/>
            <a:ext cx="8938472" cy="820600"/>
          </a:xfrm>
        </p:spPr>
        <p:txBody>
          <a:bodyPr/>
          <a:lstStyle/>
          <a:p>
            <a:r>
              <a:rPr lang="en-GB" noProof="1"/>
              <a:t>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9585"/>
            <a:ext cx="10363200" cy="692873"/>
          </a:xfrm>
        </p:spPr>
        <p:txBody>
          <a:bodyPr/>
          <a:lstStyle/>
          <a:p>
            <a:r>
              <a:rPr lang="en-GB" dirty="0"/>
              <a:t>Grouping and Backreference</a:t>
            </a:r>
            <a:endParaRPr lang="en-US" dirty="0"/>
          </a:p>
        </p:txBody>
      </p:sp>
      <p:pic>
        <p:nvPicPr>
          <p:cNvPr id="2050" name="Picture 2" descr="Image result for grou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1" y="1600200"/>
            <a:ext cx="2905124" cy="290512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530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</a:t>
            </a:r>
            <a:r>
              <a:rPr lang="en-GB" noProof="1">
                <a:latin typeface="+mj-lt"/>
                <a:cs typeface="Consolas" panose="020B0609020204030204" pitchFamily="49" charset="0"/>
              </a:rPr>
              <a:t>a numbered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 named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1336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(\d{2})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(\w{3})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(\d{4})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1" y="28442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</p:txBody>
      </p:sp>
      <p:sp>
        <p:nvSpPr>
          <p:cNvPr id="20" name="AutoShape 23"/>
          <p:cNvSpPr>
            <a:spLocks noChangeArrowheads="1"/>
          </p:cNvSpPr>
          <p:nvPr/>
        </p:nvSpPr>
        <p:spPr bwMode="auto">
          <a:xfrm>
            <a:off x="6551612" y="1905000"/>
            <a:ext cx="4205438" cy="1883578"/>
          </a:xfrm>
          <a:prstGeom prst="wedgeRoundRectCallout">
            <a:avLst>
              <a:gd name="adj1" fmla="val -120721"/>
              <a:gd name="adj2" fmla="val 1535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b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2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3 =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12811" y="48768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(?&lt;month&gt;\w{3})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912811" y="55874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5408612" y="5530858"/>
            <a:ext cx="4724400" cy="1032281"/>
          </a:xfrm>
          <a:prstGeom prst="wedgeRoundRectCallout">
            <a:avLst>
              <a:gd name="adj1" fmla="val -89888"/>
              <a:gd name="adj2" fmla="val 78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"month"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times</a:t>
            </a:r>
          </a:p>
          <a:p>
            <a:r>
              <a:rPr lang="en-US" dirty="0"/>
              <a:t>Valid time:</a:t>
            </a:r>
          </a:p>
          <a:p>
            <a:pPr lvl="1"/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the interval</a:t>
            </a:r>
            <a:r>
              <a:rPr lang="en-US" dirty="0"/>
              <a:t> 12:00:00 AM to 11:59:59 PM</a:t>
            </a:r>
          </a:p>
          <a:p>
            <a:pPr lvl="1"/>
            <a:r>
              <a:rPr lang="en-US" dirty="0"/>
              <a:t>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dirty="0"/>
              <a:t> 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612" y="6167735"/>
            <a:ext cx="10515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46011" y="3773031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12:33:24 AM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33:12:11 PM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 23:52:34 AM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00:13:23     PM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773031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267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8" name="Picture 4" descr="Image result for clo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2192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715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26169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BufferedReader reader = </a:t>
            </a:r>
            <a:b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new BufferedReader(</a:t>
            </a:r>
            <a:b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new InputStreamReader(System.in));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Pattern.compile(</a:t>
            </a:r>
            <a:b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"^(\\d{2}):(\\d{2}):(\\d{2}) [AP]M$"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continues...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8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regex?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667000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</a:t>
            </a: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66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{2,}</a:t>
            </a:r>
            <a:r>
              <a:rPr lang="en-US" sz="66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(?=[A-Z])</a:t>
            </a:r>
          </a:p>
        </p:txBody>
      </p:sp>
    </p:spTree>
    <p:extLst>
      <p:ext uri="{BB962C8B-B14F-4D97-AF65-F5344CB8AC3E}">
        <p14:creationId xmlns:p14="http://schemas.microsoft.com/office/powerpoint/2010/main" val="1951195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26169"/>
            <a:ext cx="10668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(matcher.find())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isValidTime(matcher)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System.out.println("valid");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System.out.println("invalid");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System.out.println("invalid");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9226142" y="1981200"/>
            <a:ext cx="2590800" cy="1883578"/>
          </a:xfrm>
          <a:prstGeom prst="wedgeRoundRectCallout">
            <a:avLst>
              <a:gd name="adj1" fmla="val -117802"/>
              <a:gd name="adj2" fmla="val -1784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Check if: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1 &lt;= hh &lt;= 12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0 &lt;= mm &lt;= 59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0 &lt;= ss &lt;= 59</a:t>
            </a:r>
          </a:p>
        </p:txBody>
      </p:sp>
    </p:spTree>
    <p:extLst>
      <p:ext uri="{BB962C8B-B14F-4D97-AF65-F5344CB8AC3E}">
        <p14:creationId xmlns:p14="http://schemas.microsoft.com/office/powerpoint/2010/main" val="19183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 (2)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1" y="2209800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?: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Hi|hello),\s*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(\w+)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1" y="3124200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6475412" y="3429000"/>
            <a:ext cx="4205438" cy="1457930"/>
          </a:xfrm>
          <a:prstGeom prst="wedgeRoundRectCallout">
            <a:avLst>
              <a:gd name="adj1" fmla="val -115049"/>
              <a:gd name="adj2" fmla="val -4736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Ungrouped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group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group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0" y="4656598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(?&lt;del&gt;-|\/)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\k&lt;del&gt;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0" y="19050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(-|\/)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12811" y="2667541"/>
            <a:ext cx="10287001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12811" y="5419139"/>
            <a:ext cx="10287001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2" name="AutoShape 23"/>
          <p:cNvSpPr>
            <a:spLocks noChangeArrowheads="1"/>
          </p:cNvSpPr>
          <p:nvPr/>
        </p:nvSpPr>
        <p:spPr bwMode="auto">
          <a:xfrm>
            <a:off x="6537174" y="2320519"/>
            <a:ext cx="4205438" cy="1032281"/>
          </a:xfrm>
          <a:prstGeom prst="wedgeRoundRectCallout">
            <a:avLst>
              <a:gd name="adj1" fmla="val -125448"/>
              <a:gd name="adj2" fmla="val 4038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Whole Match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endParaRPr lang="bg-BG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6537174" y="5689195"/>
            <a:ext cx="4205438" cy="1032281"/>
          </a:xfrm>
          <a:prstGeom prst="wedgeRoundRectCallout">
            <a:avLst>
              <a:gd name="adj1" fmla="val -125448"/>
              <a:gd name="adj2" fmla="val -2797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Whole Match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endParaRPr lang="bg-BG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Extract all quotations from a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quotation </a:t>
            </a:r>
            <a:r>
              <a:rPr lang="en-US" dirty="0"/>
              <a:t>starts and ends with: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 quotes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dirty="0"/>
              <a:t> quotes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Similar</a:t>
            </a:r>
            <a:r>
              <a:rPr lang="en-US" dirty="0"/>
              <a:t> kind of quotes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Quotations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612" y="6167735"/>
            <a:ext cx="10515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745144" y="2557737"/>
            <a:ext cx="802937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href='/' id="home"&gt;Home&lt;/a&gt;&lt;a class="selected"&lt;/a&gt;&lt;a href = '/forum'&gt;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103812" y="3739361"/>
            <a:ext cx="66707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/forum</a:t>
            </a:r>
          </a:p>
        </p:txBody>
      </p:sp>
      <p:sp>
        <p:nvSpPr>
          <p:cNvPr id="5" name="Arrow: Bent-Up 4"/>
          <p:cNvSpPr/>
          <p:nvPr/>
        </p:nvSpPr>
        <p:spPr>
          <a:xfrm rot="16200000" flipH="1">
            <a:off x="10617859" y="4148953"/>
            <a:ext cx="906506" cy="990600"/>
          </a:xfrm>
          <a:prstGeom prst="bentUpArrow">
            <a:avLst>
              <a:gd name="adj1" fmla="val 32953"/>
              <a:gd name="adj2" fmla="val 3861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" name="AutoShape 2" descr="Image result for quotes icon"/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Image result for quo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40922" y="1381027"/>
            <a:ext cx="1070907" cy="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quo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03615" y="1381027"/>
            <a:ext cx="1070907" cy="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81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213811"/>
            <a:ext cx="10668000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	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"(\"|')(.*?)\\1"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Extract Quotations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1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noProof="1"/>
              <a:t>Regex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4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in Java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0620" b="13081"/>
          <a:stretch/>
        </p:blipFill>
        <p:spPr>
          <a:xfrm>
            <a:off x="2894012" y="1905000"/>
            <a:ext cx="602330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50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Regex in Java library</a:t>
            </a:r>
            <a:endParaRPr lang="en-US" noProof="1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java.util.regex.Pattern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java.util.regex.Matcher</a:t>
            </a:r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in Java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3505200"/>
            <a:ext cx="103632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pattern =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compile(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"a*b"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matcher = pattern.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"aaaab"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boolean match = 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matchText = 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3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Pattern.matches(String pattern, 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2632770"/>
            <a:ext cx="10363198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text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"Today is 2015-05-11"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pat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"\\d{4}-\\d{2}-\\d{2}"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boolean containsValidDate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attern.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matches(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pat, text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System.out.print(containsValidDate);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rue</a:t>
            </a:r>
          </a:p>
        </p:txBody>
      </p:sp>
    </p:spTree>
    <p:extLst>
      <p:ext uri="{BB962C8B-B14F-4D97-AF65-F5344CB8AC3E}">
        <p14:creationId xmlns:p14="http://schemas.microsoft.com/office/powerpoint/2010/main" val="150064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>
                <a:cs typeface="Consolas" panose="020B0609020204030204" pitchFamily="49" charset="0"/>
              </a:rPr>
              <a:t>Gets the first pattern match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1412" y="2175570"/>
            <a:ext cx="99822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"Andy: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"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([A-Z][a-z]+)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(\\d+)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regex.matcher(text);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matcher.find();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323012" y="4866670"/>
            <a:ext cx="4021258" cy="1457930"/>
          </a:xfrm>
          <a:prstGeom prst="wedgeRoundRectCallout">
            <a:avLst>
              <a:gd name="adj1" fmla="val -89766"/>
              <a:gd name="adj2" fmla="val -133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Andy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endParaRPr lang="en-US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2 =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endParaRPr lang="bg-BG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Sequence of characters that forms a search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Used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finding and matching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certain parts of strings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Regular Expressions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55" y="3397460"/>
            <a:ext cx="5116544" cy="2889440"/>
          </a:xfrm>
          <a:prstGeom prst="roundRect">
            <a:avLst>
              <a:gd name="adj" fmla="val 1333"/>
            </a:avLst>
          </a:prstGeom>
          <a:effectLst>
            <a:softEdge rad="12700"/>
          </a:effec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2812" y="1897935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 {2,}(?=[A-Z])</a:t>
            </a:r>
          </a:p>
        </p:txBody>
      </p:sp>
    </p:spTree>
    <p:extLst>
      <p:ext uri="{BB962C8B-B14F-4D97-AF65-F5344CB8AC3E}">
        <p14:creationId xmlns:p14="http://schemas.microsoft.com/office/powerpoint/2010/main" val="1460435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replaceAll(String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matches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1946970"/>
            <a:ext cx="1069328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"Andy: 123, Branson: 456"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"\\d{3}"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"999"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regex.matcher(text);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matcher.replaceAll(replacement);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4265612" y="5690139"/>
            <a:ext cx="5365018" cy="606633"/>
          </a:xfrm>
          <a:prstGeom prst="wedgeRoundRectCallout">
            <a:avLst>
              <a:gd name="adj1" fmla="val -67721"/>
              <a:gd name="adj2" fmla="val -1002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"Andy: 999, Branson: 999"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9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pattern)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3" y="2644676"/>
            <a:ext cx="10515598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text = </a:t>
            </a:r>
            <a:r>
              <a:rPr lang="en-US" sz="3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"1   2 3      4"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pattern = </a:t>
            </a:r>
            <a:r>
              <a:rPr lang="en-US" sz="3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"\\s+"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tring[] tokens = text.</a:t>
            </a:r>
            <a:r>
              <a:rPr lang="en-US" sz="3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split(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</a:t>
            </a:r>
            <a:r>
              <a:rPr lang="en-US" sz="3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4494212" y="5396819"/>
            <a:ext cx="6127710" cy="666961"/>
          </a:xfrm>
          <a:prstGeom prst="wedgeRoundRectCallout">
            <a:avLst>
              <a:gd name="adj1" fmla="val -57278"/>
              <a:gd name="adj2" fmla="val -12597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44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tokens = {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"1"</a:t>
            </a:r>
            <a:r>
              <a:rPr lang="en-US" sz="40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"2"</a:t>
            </a:r>
            <a:r>
              <a:rPr lang="en-US" sz="40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"3"</a:t>
            </a:r>
            <a:r>
              <a:rPr lang="en-US" sz="40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"4"</a:t>
            </a:r>
            <a:r>
              <a:rPr lang="en-US" sz="40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}</a:t>
            </a:r>
            <a:endParaRPr lang="bg-BG" sz="40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https://regex101.com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http://regexr.com</a:t>
            </a:r>
            <a:r>
              <a:rPr lang="en-US" sz="3200" dirty="0"/>
              <a:t> – websites to test Regex using different programming 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5"/>
              </a:rPr>
              <a:t>http://docs.oracle.com/javase/7/docs/api/java/util/regex/Matcher</a:t>
            </a:r>
            <a:r>
              <a:rPr lang="en-US" sz="3200" dirty="0"/>
              <a:t> – a quick reference for Regex from Oracle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6"/>
              </a:rPr>
              <a:t>http://regexone.com</a:t>
            </a:r>
            <a:r>
              <a:rPr lang="en-US" sz="3200" dirty="0"/>
              <a:t> – interactive 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7"/>
              </a:rPr>
              <a:t>http://www.regular-expressions.info/tutorial.html</a:t>
            </a:r>
            <a:r>
              <a:rPr lang="en-US" sz="3200" dirty="0"/>
              <a:t> – </a:t>
            </a:r>
            <a:br>
              <a:rPr lang="en-US" sz="3200" dirty="0"/>
            </a:br>
            <a:r>
              <a:rPr lang="en-US" sz="3200" dirty="0"/>
              <a:t>a comprehensive tutorial on regular expressions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9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/>
              <a:t>describe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Powerful tool for extracting or validating data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Java provides a 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/>
              <a:t> classes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09" y="1295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simplest form of regex matching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Exact Matching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276600"/>
            <a:ext cx="1036320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ular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ssion,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(sometimes called 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ational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ession) is, in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etical compute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science and fo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 language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y, a sequence of cha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that define a sea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patte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n.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1981200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</a:p>
        </p:txBody>
      </p:sp>
    </p:spTree>
    <p:extLst>
      <p:ext uri="{BB962C8B-B14F-4D97-AF65-F5344CB8AC3E}">
        <p14:creationId xmlns:p14="http://schemas.microsoft.com/office/powerpoint/2010/main" val="212126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Search patterns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</a:t>
            </a:r>
            <a:r>
              <a:rPr lang="en-US" dirty="0"/>
              <a:t> what 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matched</a:t>
            </a:r>
            <a:r>
              <a:rPr lang="en-US" dirty="0"/>
              <a:t>                 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Pattern Matching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002101"/>
            <a:ext cx="10363202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61948228831222 – Dick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2394818322 – Matt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8418 2838 – Steven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882021853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Andy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896923312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5321 – Nash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1897935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</a:t>
            </a:r>
            <a:r>
              <a:rPr lang="en-US" sz="54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[0-9]{9}</a:t>
            </a:r>
          </a:p>
        </p:txBody>
      </p:sp>
    </p:spTree>
    <p:extLst>
      <p:ext uri="{BB962C8B-B14F-4D97-AF65-F5344CB8AC3E}">
        <p14:creationId xmlns:p14="http://schemas.microsoft.com/office/powerpoint/2010/main" val="108311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library supports regular expressions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Regex in Java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1224" y="22860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pattern =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compile(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matcher = pattern.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"aaaab"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System.out.println(matcher.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240841" y="5166850"/>
            <a:ext cx="2743200" cy="860382"/>
          </a:xfrm>
          <a:prstGeom prst="wedgeRoundRectCallout">
            <a:avLst>
              <a:gd name="adj1" fmla="val -52138"/>
              <a:gd name="adj2" fmla="val -954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/>
                </a:solidFill>
              </a:rPr>
              <a:t>Gets the matched text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085012" y="3429000"/>
            <a:ext cx="2846126" cy="815461"/>
          </a:xfrm>
          <a:prstGeom prst="wedgeRoundRectCallout">
            <a:avLst>
              <a:gd name="adj1" fmla="val -89475"/>
              <a:gd name="adj2" fmla="val 262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/>
                </a:solidFill>
              </a:rPr>
              <a:t>Searches for the next match</a:t>
            </a:r>
          </a:p>
        </p:txBody>
      </p:sp>
    </p:spTree>
    <p:extLst>
      <p:ext uri="{BB962C8B-B14F-4D97-AF65-F5344CB8AC3E}">
        <p14:creationId xmlns:p14="http://schemas.microsoft.com/office/powerpoint/2010/main" val="425683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occurrence</a:t>
            </a:r>
            <a:r>
              <a:rPr lang="en-US" dirty="0"/>
              <a:t> count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Count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2" y="3048000"/>
            <a:ext cx="1036320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ular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ssion,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(sometimes called 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ational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ession) is, in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etical compute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science and fo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 language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y, a sequence of cha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that define a sea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patte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n.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12812" y="1972270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364375" y="2133599"/>
            <a:ext cx="2225837" cy="634991"/>
          </a:xfrm>
          <a:prstGeom prst="wedgeRoundRectCallout">
            <a:avLst>
              <a:gd name="adj1" fmla="val -53256"/>
              <a:gd name="adj2" fmla="val 1020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Matches: 2</a:t>
            </a:r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2366</Words>
  <Application>Microsoft Office PowerPoint</Application>
  <PresentationFormat>По избор</PresentationFormat>
  <Paragraphs>597</Paragraphs>
  <Slides>56</Slides>
  <Notes>11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Заглавия на слайдовете</vt:lpstr>
      </vt:variant>
      <vt:variant>
        <vt:i4>56</vt:i4>
      </vt:variant>
    </vt:vector>
  </HeadingPairs>
  <TitlesOfParts>
    <vt:vector size="64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Regular Expressions</vt:lpstr>
      <vt:lpstr>Table of Contents</vt:lpstr>
      <vt:lpstr>Questions</vt:lpstr>
      <vt:lpstr>Regular Expressions</vt:lpstr>
      <vt:lpstr>Regular Expressions</vt:lpstr>
      <vt:lpstr>Exact Matching</vt:lpstr>
      <vt:lpstr>Pattern Matching</vt:lpstr>
      <vt:lpstr>Using Regex in Java</vt:lpstr>
      <vt:lpstr>Problem: Match Count</vt:lpstr>
      <vt:lpstr>Solution: Match Count</vt:lpstr>
      <vt:lpstr>Character Classes</vt:lpstr>
      <vt:lpstr>Character Classes</vt:lpstr>
      <vt:lpstr>Character Classes (2)</vt:lpstr>
      <vt:lpstr>Problem: Vowel Count</vt:lpstr>
      <vt:lpstr>Solution: Match Count</vt:lpstr>
      <vt:lpstr>Negation Character Classes</vt:lpstr>
      <vt:lpstr>Problem: Non-Digit Count</vt:lpstr>
      <vt:lpstr>Solution: Non-Digit Count</vt:lpstr>
      <vt:lpstr>Shorthand Character Classes</vt:lpstr>
      <vt:lpstr>Negated Shorthand Character Classes</vt:lpstr>
      <vt:lpstr>Quantifiers</vt:lpstr>
      <vt:lpstr>Quantifiers</vt:lpstr>
      <vt:lpstr>Quantifiers (2)</vt:lpstr>
      <vt:lpstr>Problem: Extract Integer Numbers</vt:lpstr>
      <vt:lpstr>Solution: Extract Integer Numbers</vt:lpstr>
      <vt:lpstr>Lazy Quantifiers</vt:lpstr>
      <vt:lpstr>Problem: Extract Tags</vt:lpstr>
      <vt:lpstr>Solution: Extract Tags</vt:lpstr>
      <vt:lpstr>Basic Regex</vt:lpstr>
      <vt:lpstr>Special Characters</vt:lpstr>
      <vt:lpstr>Special Characters</vt:lpstr>
      <vt:lpstr>Special Characters (2)</vt:lpstr>
      <vt:lpstr>Anchors</vt:lpstr>
      <vt:lpstr>Problem: Valid Usernames</vt:lpstr>
      <vt:lpstr>Solution: Valid Username</vt:lpstr>
      <vt:lpstr>Constructs</vt:lpstr>
      <vt:lpstr>Grouping Constructs</vt:lpstr>
      <vt:lpstr>Problem: Valid Time</vt:lpstr>
      <vt:lpstr>Solution: Valid Time</vt:lpstr>
      <vt:lpstr>Solution: Valid Time</vt:lpstr>
      <vt:lpstr>Grouping Constructs (2)</vt:lpstr>
      <vt:lpstr>Backreference Constructs</vt:lpstr>
      <vt:lpstr>Problem: Extract Quotations</vt:lpstr>
      <vt:lpstr>Solution: Extract Quotations</vt:lpstr>
      <vt:lpstr>Regex Constructs</vt:lpstr>
      <vt:lpstr>Regex in Java</vt:lpstr>
      <vt:lpstr>Regex in Java</vt:lpstr>
      <vt:lpstr>Validating String By Pattern</vt:lpstr>
      <vt:lpstr>Checking for a Single Match</vt:lpstr>
      <vt:lpstr>Replacing With Regex</vt:lpstr>
      <vt:lpstr>Splitting With Regex</vt:lpstr>
      <vt:lpstr>Helpful Resources</vt:lpstr>
      <vt:lpstr>Summary</vt:lpstr>
      <vt:lpstr>Regular Expressions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2017-02-11T09:59:12Z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